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2" r:id="rId5"/>
  </p:sldIdLst>
  <p:sldSz cx="6858000" cy="9906000" type="A4"/>
  <p:notesSz cx="6797675" cy="9926638"/>
  <p:defaultTextStyle>
    <a:defPPr>
      <a:defRPr lang="fr-FR"/>
    </a:defPPr>
    <a:lvl1pPr marL="0" algn="l" defTabSz="860268" rtl="0" eaLnBrk="1" latinLnBrk="0" hangingPunct="1">
      <a:defRPr sz="1693" kern="1200">
        <a:solidFill>
          <a:schemeClr val="tx1"/>
        </a:solidFill>
        <a:latin typeface="+mn-lt"/>
        <a:ea typeface="+mn-ea"/>
        <a:cs typeface="+mn-cs"/>
      </a:defRPr>
    </a:lvl1pPr>
    <a:lvl2pPr marL="430134" algn="l" defTabSz="860268" rtl="0" eaLnBrk="1" latinLnBrk="0" hangingPunct="1">
      <a:defRPr sz="1693" kern="1200">
        <a:solidFill>
          <a:schemeClr val="tx1"/>
        </a:solidFill>
        <a:latin typeface="+mn-lt"/>
        <a:ea typeface="+mn-ea"/>
        <a:cs typeface="+mn-cs"/>
      </a:defRPr>
    </a:lvl2pPr>
    <a:lvl3pPr marL="860268" algn="l" defTabSz="860268" rtl="0" eaLnBrk="1" latinLnBrk="0" hangingPunct="1">
      <a:defRPr sz="1693" kern="1200">
        <a:solidFill>
          <a:schemeClr val="tx1"/>
        </a:solidFill>
        <a:latin typeface="+mn-lt"/>
        <a:ea typeface="+mn-ea"/>
        <a:cs typeface="+mn-cs"/>
      </a:defRPr>
    </a:lvl3pPr>
    <a:lvl4pPr marL="1290401" algn="l" defTabSz="860268" rtl="0" eaLnBrk="1" latinLnBrk="0" hangingPunct="1">
      <a:defRPr sz="1693" kern="1200">
        <a:solidFill>
          <a:schemeClr val="tx1"/>
        </a:solidFill>
        <a:latin typeface="+mn-lt"/>
        <a:ea typeface="+mn-ea"/>
        <a:cs typeface="+mn-cs"/>
      </a:defRPr>
    </a:lvl4pPr>
    <a:lvl5pPr marL="1720535" algn="l" defTabSz="860268" rtl="0" eaLnBrk="1" latinLnBrk="0" hangingPunct="1">
      <a:defRPr sz="1693" kern="1200">
        <a:solidFill>
          <a:schemeClr val="tx1"/>
        </a:solidFill>
        <a:latin typeface="+mn-lt"/>
        <a:ea typeface="+mn-ea"/>
        <a:cs typeface="+mn-cs"/>
      </a:defRPr>
    </a:lvl5pPr>
    <a:lvl6pPr marL="2150669" algn="l" defTabSz="860268" rtl="0" eaLnBrk="1" latinLnBrk="0" hangingPunct="1">
      <a:defRPr sz="1693" kern="1200">
        <a:solidFill>
          <a:schemeClr val="tx1"/>
        </a:solidFill>
        <a:latin typeface="+mn-lt"/>
        <a:ea typeface="+mn-ea"/>
        <a:cs typeface="+mn-cs"/>
      </a:defRPr>
    </a:lvl6pPr>
    <a:lvl7pPr marL="2580803" algn="l" defTabSz="860268" rtl="0" eaLnBrk="1" latinLnBrk="0" hangingPunct="1">
      <a:defRPr sz="1693" kern="1200">
        <a:solidFill>
          <a:schemeClr val="tx1"/>
        </a:solidFill>
        <a:latin typeface="+mn-lt"/>
        <a:ea typeface="+mn-ea"/>
        <a:cs typeface="+mn-cs"/>
      </a:defRPr>
    </a:lvl7pPr>
    <a:lvl8pPr marL="3010936" algn="l" defTabSz="860268" rtl="0" eaLnBrk="1" latinLnBrk="0" hangingPunct="1">
      <a:defRPr sz="1693" kern="1200">
        <a:solidFill>
          <a:schemeClr val="tx1"/>
        </a:solidFill>
        <a:latin typeface="+mn-lt"/>
        <a:ea typeface="+mn-ea"/>
        <a:cs typeface="+mn-cs"/>
      </a:defRPr>
    </a:lvl8pPr>
    <a:lvl9pPr marL="3441070" algn="l" defTabSz="860268" rtl="0" eaLnBrk="1" latinLnBrk="0" hangingPunct="1">
      <a:defRPr sz="169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40" userDrawn="1">
          <p15:clr>
            <a:srgbClr val="A4A3A4"/>
          </p15:clr>
        </p15:guide>
        <p15:guide id="2" pos="1906"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59E8751-2F09-8008-A5C8-D8DEC7DE235D}" name="Veronique Retaux" initials="VR" userId="9c7fa54571451624" providerId="Windows Live"/>
  <p188:author id="{E5EE705E-B41E-C33E-B653-2A15C02E4ABB}" name="Marine ROPARS" initials="MR" userId="S::mropars@sunelis.com::55b00eb0-1bd8-4b82-86f2-fad86ea1a2bd" providerId="AD"/>
  <p188:author id="{DD9D9371-A7ED-836A-49FD-C581A43A750B}" name="Barthelemy LUCAS" initials="" userId="S::BLUCAS@sunelis.com::d237bee2-9177-4738-a566-d226e810359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3C6C"/>
    <a:srgbClr val="BEC2CC"/>
    <a:srgbClr val="0A0050"/>
    <a:srgbClr val="0D0D0D"/>
    <a:srgbClr val="D52027"/>
    <a:srgbClr val="000000"/>
    <a:srgbClr val="D03C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2616" y="48"/>
      </p:cViewPr>
      <p:guideLst>
        <p:guide orient="horz" pos="2840"/>
        <p:guide pos="190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14350" y="3070860"/>
            <a:ext cx="58293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028700" y="5547360"/>
            <a:ext cx="48006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1/26/2026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42900" y="2278380"/>
            <a:ext cx="298323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531870" y="2278380"/>
            <a:ext cx="2983230"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1/26/2026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1/26/2026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1/26/2026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42900" y="396240"/>
            <a:ext cx="6172200" cy="276999"/>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42900" y="2278380"/>
            <a:ext cx="617220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331720" y="9212580"/>
            <a:ext cx="2194560" cy="260521"/>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42900" y="9212580"/>
            <a:ext cx="1577340" cy="260521"/>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1/26/2026</a:t>
            </a:fld>
            <a:endParaRPr lang="en-US"/>
          </a:p>
        </p:txBody>
      </p:sp>
      <p:sp>
        <p:nvSpPr>
          <p:cNvPr id="6" name="Holder 6"/>
          <p:cNvSpPr>
            <a:spLocks noGrp="1"/>
          </p:cNvSpPr>
          <p:nvPr>
            <p:ph type="sldNum" sz="quarter" idx="7"/>
          </p:nvPr>
        </p:nvSpPr>
        <p:spPr>
          <a:xfrm>
            <a:off x="4937760" y="9212580"/>
            <a:ext cx="1577340" cy="260521"/>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363AB0-F510-9752-4602-79395C037103}"/>
            </a:ext>
          </a:extLst>
        </p:cNvPr>
        <p:cNvGrpSpPr/>
        <p:nvPr/>
      </p:nvGrpSpPr>
      <p:grpSpPr>
        <a:xfrm>
          <a:off x="0" y="0"/>
          <a:ext cx="0" cy="0"/>
          <a:chOff x="0" y="0"/>
          <a:chExt cx="0" cy="0"/>
        </a:xfrm>
      </p:grpSpPr>
      <p:pic>
        <p:nvPicPr>
          <p:cNvPr id="21" name="Image 20" descr="Une image contenant texte, Police, logo, Graphique&#10;&#10;Le contenu généré par l’IA peut être incorrect.">
            <a:extLst>
              <a:ext uri="{FF2B5EF4-FFF2-40B4-BE49-F238E27FC236}">
                <a16:creationId xmlns:a16="http://schemas.microsoft.com/office/drawing/2014/main" id="{2D52C6BF-E37B-9805-903A-8D00CEAB424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01545" y="282342"/>
            <a:ext cx="1550110" cy="853034"/>
          </a:xfrm>
          <a:prstGeom prst="rect">
            <a:avLst/>
          </a:prstGeom>
        </p:spPr>
      </p:pic>
      <p:sp>
        <p:nvSpPr>
          <p:cNvPr id="8" name="object 7">
            <a:extLst>
              <a:ext uri="{FF2B5EF4-FFF2-40B4-BE49-F238E27FC236}">
                <a16:creationId xmlns:a16="http://schemas.microsoft.com/office/drawing/2014/main" id="{C8C3D061-1A70-E801-C6DE-F7990ED17F7E}"/>
              </a:ext>
            </a:extLst>
          </p:cNvPr>
          <p:cNvSpPr txBox="1"/>
          <p:nvPr/>
        </p:nvSpPr>
        <p:spPr>
          <a:xfrm>
            <a:off x="533399" y="1495149"/>
            <a:ext cx="5917325" cy="3862596"/>
          </a:xfrm>
          <a:prstGeom prst="rect">
            <a:avLst/>
          </a:prstGeom>
        </p:spPr>
        <p:txBody>
          <a:bodyPr vert="horz" wrap="square" lIns="0" tIns="0" rIns="0" bIns="0" rtlCol="0">
            <a:spAutoFit/>
          </a:bodyPr>
          <a:lstStyle/>
          <a:p>
            <a:pPr marR="5080"/>
            <a:r>
              <a:rPr lang="fr-FR" sz="1600" b="1" dirty="0">
                <a:solidFill>
                  <a:srgbClr val="193C6C"/>
                </a:solidFill>
                <a:latin typeface="Aptos" panose="020B0004020202020204" pitchFamily="34" charset="0"/>
                <a:cs typeface="Arial" panose="020B0604020202020204" pitchFamily="34" charset="0"/>
              </a:rPr>
              <a:t>RAMERY met en place un financement structuré </a:t>
            </a:r>
          </a:p>
          <a:p>
            <a:pPr marR="5080"/>
            <a:r>
              <a:rPr lang="fr-FR" sz="1600" b="1" dirty="0">
                <a:solidFill>
                  <a:srgbClr val="193C6C"/>
                </a:solidFill>
                <a:latin typeface="Aptos" panose="020B0004020202020204" pitchFamily="34" charset="0"/>
                <a:cs typeface="Arial" panose="020B0604020202020204" pitchFamily="34" charset="0"/>
              </a:rPr>
              <a:t>pour accompagner sa stratégie de développement.</a:t>
            </a:r>
          </a:p>
          <a:p>
            <a:pPr marR="5080"/>
            <a:endParaRPr lang="fr-FR" sz="1050" b="1" dirty="0">
              <a:solidFill>
                <a:srgbClr val="193C6C"/>
              </a:solidFill>
              <a:latin typeface="Aptos" panose="020B0004020202020204" pitchFamily="34" charset="0"/>
              <a:cs typeface="Arial" panose="020B0604020202020204" pitchFamily="34" charset="0"/>
            </a:endParaRPr>
          </a:p>
          <a:p>
            <a:pPr marR="5080" algn="just"/>
            <a:r>
              <a:rPr lang="fr-FR" sz="1100" dirty="0">
                <a:solidFill>
                  <a:srgbClr val="193C6C"/>
                </a:solidFill>
                <a:latin typeface="Aptos" panose="020B0004020202020204" pitchFamily="34" charset="0"/>
                <a:cs typeface="Arial" panose="020B0604020202020204" pitchFamily="34" charset="0"/>
              </a:rPr>
              <a:t>Pour soutenir sa croissance, l’accélération de ses nouvelles activités et la consolidation de son positionnement d’opérateur de cadres de vie durables et performants, Ramery annonce la signature, le 23 janvier 2026, d’un plan de financement structuré d’un montant total de </a:t>
            </a:r>
            <a:br>
              <a:rPr lang="fr-FR" sz="1100" dirty="0">
                <a:solidFill>
                  <a:srgbClr val="193C6C"/>
                </a:solidFill>
                <a:latin typeface="Aptos" panose="020B0004020202020204" pitchFamily="34" charset="0"/>
                <a:cs typeface="Arial" panose="020B0604020202020204" pitchFamily="34" charset="0"/>
              </a:rPr>
            </a:br>
            <a:r>
              <a:rPr lang="fr-FR" sz="1100" dirty="0">
                <a:solidFill>
                  <a:srgbClr val="002060"/>
                </a:solidFill>
                <a:latin typeface="Aptos" panose="020B0004020202020204" pitchFamily="34" charset="0"/>
                <a:cs typeface="Arial" panose="020B0604020202020204" pitchFamily="34" charset="0"/>
              </a:rPr>
              <a:t>160</a:t>
            </a:r>
            <a:r>
              <a:rPr lang="fr-FR" sz="1100" dirty="0">
                <a:solidFill>
                  <a:srgbClr val="193C6C"/>
                </a:solidFill>
                <a:latin typeface="Aptos" panose="020B0004020202020204" pitchFamily="34" charset="0"/>
                <a:cs typeface="Arial" panose="020B0604020202020204" pitchFamily="34" charset="0"/>
              </a:rPr>
              <a:t> millions d’euros.</a:t>
            </a:r>
          </a:p>
          <a:p>
            <a:pPr marR="5080" algn="just"/>
            <a:endParaRPr lang="fr-FR" sz="1100" dirty="0">
              <a:solidFill>
                <a:srgbClr val="193C6C"/>
              </a:solidFill>
              <a:latin typeface="Aptos" panose="020B0004020202020204" pitchFamily="34" charset="0"/>
              <a:cs typeface="Arial" panose="020B0604020202020204" pitchFamily="34" charset="0"/>
            </a:endParaRPr>
          </a:p>
          <a:p>
            <a:pPr marR="5080" algn="just"/>
            <a:r>
              <a:rPr lang="fr-FR" sz="1100" dirty="0">
                <a:solidFill>
                  <a:srgbClr val="002060"/>
                </a:solidFill>
                <a:latin typeface="Aptos" panose="020B0004020202020204" pitchFamily="34" charset="0"/>
                <a:cs typeface="Arial" panose="020B0604020202020204" pitchFamily="34" charset="0"/>
              </a:rPr>
              <a:t>Accompagné par Septentrion, ce financement a été mis en place avec le concours d’un pool bancaire constitué du CIC Nord-Ouest (arrangeur), BPN, BNP, Crédit Agricole Nord de France, Caisse d’Epargne Hauts de France, ARKEA et BPI France.</a:t>
            </a:r>
          </a:p>
          <a:p>
            <a:pPr marR="5080" algn="just"/>
            <a:endParaRPr lang="fr-FR" sz="1100" dirty="0">
              <a:latin typeface="Aptos" panose="020B0004020202020204" pitchFamily="34" charset="0"/>
              <a:cs typeface="Arial" panose="020B0604020202020204" pitchFamily="34" charset="0"/>
            </a:endParaRPr>
          </a:p>
          <a:p>
            <a:pPr marR="5080" algn="just"/>
            <a:r>
              <a:rPr lang="fr-FR" sz="1100" dirty="0">
                <a:solidFill>
                  <a:srgbClr val="193C6C"/>
                </a:solidFill>
                <a:latin typeface="Aptos" panose="020B0004020202020204" pitchFamily="34" charset="0"/>
                <a:cs typeface="Arial" panose="020B0604020202020204" pitchFamily="34" charset="0"/>
              </a:rPr>
              <a:t>Il permet de renforcer la solidité financière de </a:t>
            </a:r>
            <a:r>
              <a:rPr lang="fr-FR" sz="1100" dirty="0" err="1">
                <a:solidFill>
                  <a:srgbClr val="193C6C"/>
                </a:solidFill>
                <a:latin typeface="Aptos" panose="020B0004020202020204" pitchFamily="34" charset="0"/>
                <a:cs typeface="Arial" panose="020B0604020202020204" pitchFamily="34" charset="0"/>
              </a:rPr>
              <a:t>Ramery</a:t>
            </a:r>
            <a:r>
              <a:rPr lang="fr-FR" sz="1100" dirty="0">
                <a:solidFill>
                  <a:srgbClr val="193C6C"/>
                </a:solidFill>
                <a:latin typeface="Aptos" panose="020B0004020202020204" pitchFamily="34" charset="0"/>
                <a:cs typeface="Arial" panose="020B0604020202020204" pitchFamily="34" charset="0"/>
              </a:rPr>
              <a:t> dans un contexte de transformation de ses métiers et d’élargissement de ses expertises. Il a ainsi vocation à fournir au groupe les moyens financiers adaptés pour déployer son plan stratégique ancré autour de 5 orientations : </a:t>
            </a:r>
          </a:p>
          <a:p>
            <a:pPr marR="5080" algn="just"/>
            <a:r>
              <a:rPr lang="fr-FR" sz="1100" dirty="0">
                <a:solidFill>
                  <a:srgbClr val="193C6C"/>
                </a:solidFill>
                <a:latin typeface="Aptos" panose="020B0004020202020204" pitchFamily="34" charset="0"/>
                <a:cs typeface="Arial" panose="020B0604020202020204" pitchFamily="34" charset="0"/>
              </a:rPr>
              <a:t>l’ingénierie-conseil, la performance énergétique et environnementale, la construction de demain, l’économie circulaire et la production d’énergies renouvelables.</a:t>
            </a:r>
          </a:p>
          <a:p>
            <a:pPr marR="5080" algn="just"/>
            <a:endParaRPr lang="fr-FR" sz="1100" dirty="0">
              <a:solidFill>
                <a:srgbClr val="193C6C"/>
              </a:solidFill>
              <a:latin typeface="Aptos" panose="020B0004020202020204" pitchFamily="34" charset="0"/>
              <a:cs typeface="Arial" panose="020B0604020202020204" pitchFamily="34" charset="0"/>
            </a:endParaRPr>
          </a:p>
          <a:p>
            <a:pPr marR="5080" algn="just"/>
            <a:r>
              <a:rPr lang="fr-FR" sz="1100" dirty="0">
                <a:solidFill>
                  <a:srgbClr val="193C6C"/>
                </a:solidFill>
                <a:latin typeface="Aptos" panose="020B0004020202020204" pitchFamily="34" charset="0"/>
                <a:cs typeface="Arial" panose="020B0604020202020204" pitchFamily="34" charset="0"/>
              </a:rPr>
              <a:t>Les premières concrétisations de ce plan stratégique sont déjà à l’œuvre, avec notamment le développement des activités dans le photovoltaïque, les bioénergies, l’ingénierie de process industriels et la mobilité électrique.</a:t>
            </a:r>
            <a:endParaRPr lang="fr-FR" sz="1100" b="1" dirty="0">
              <a:solidFill>
                <a:srgbClr val="193C6C"/>
              </a:solidFill>
              <a:latin typeface="Aptos" panose="020B0004020202020204" pitchFamily="34" charset="0"/>
              <a:cs typeface="Arial" panose="020B0604020202020204" pitchFamily="34" charset="0"/>
            </a:endParaRPr>
          </a:p>
          <a:p>
            <a:pPr marR="5080"/>
            <a:endParaRPr lang="fr-FR" sz="1050" dirty="0">
              <a:solidFill>
                <a:srgbClr val="193C6C"/>
              </a:solidFill>
              <a:latin typeface="Aptos" panose="020B0004020202020204" pitchFamily="34" charset="0"/>
              <a:cs typeface="Arial" panose="020B0604020202020204" pitchFamily="34" charset="0"/>
            </a:endParaRPr>
          </a:p>
        </p:txBody>
      </p:sp>
      <p:sp>
        <p:nvSpPr>
          <p:cNvPr id="6" name="object 49">
            <a:extLst>
              <a:ext uri="{FF2B5EF4-FFF2-40B4-BE49-F238E27FC236}">
                <a16:creationId xmlns:a16="http://schemas.microsoft.com/office/drawing/2014/main" id="{E422980F-E334-4380-C975-B02820588842}"/>
              </a:ext>
            </a:extLst>
          </p:cNvPr>
          <p:cNvSpPr txBox="1"/>
          <p:nvPr/>
        </p:nvSpPr>
        <p:spPr>
          <a:xfrm>
            <a:off x="0" y="1092339"/>
            <a:ext cx="6857999" cy="169277"/>
          </a:xfrm>
          <a:prstGeom prst="rect">
            <a:avLst/>
          </a:prstGeom>
        </p:spPr>
        <p:txBody>
          <a:bodyPr vert="horz" wrap="square" lIns="0" tIns="0" rIns="0" bIns="0" rtlCol="0">
            <a:spAutoFit/>
          </a:bodyPr>
          <a:lstStyle/>
          <a:p>
            <a:pPr marL="12700" algn="ctr"/>
            <a:r>
              <a:rPr lang="fr-FR" sz="1100" dirty="0">
                <a:solidFill>
                  <a:srgbClr val="193C6C"/>
                </a:solidFill>
                <a:latin typeface="Segoe UI" panose="020B0502040204020203" pitchFamily="34" charset="0"/>
                <a:cs typeface="Segoe UI" panose="020B0502040204020203" pitchFamily="34" charset="0"/>
              </a:rPr>
              <a:t>COMMUNIQUE DE</a:t>
            </a:r>
            <a:r>
              <a:rPr sz="1100" dirty="0">
                <a:solidFill>
                  <a:srgbClr val="193C6C"/>
                </a:solidFill>
                <a:latin typeface="Segoe UI" panose="020B0502040204020203" pitchFamily="34" charset="0"/>
                <a:cs typeface="Segoe UI" panose="020B0502040204020203" pitchFamily="34" charset="0"/>
              </a:rPr>
              <a:t> PRESSE</a:t>
            </a:r>
            <a:r>
              <a:rPr lang="fr-FR" sz="1100" dirty="0">
                <a:solidFill>
                  <a:srgbClr val="193C6C"/>
                </a:solidFill>
                <a:latin typeface="Segoe UI" panose="020B0502040204020203" pitchFamily="34" charset="0"/>
                <a:cs typeface="Segoe UI" panose="020B0502040204020203" pitchFamily="34" charset="0"/>
              </a:rPr>
              <a:t> I JANVIER 2026</a:t>
            </a:r>
            <a:endParaRPr sz="1100" dirty="0">
              <a:solidFill>
                <a:srgbClr val="193C6C"/>
              </a:solidFill>
              <a:latin typeface="Segoe UI" panose="020B0502040204020203" pitchFamily="34" charset="0"/>
              <a:cs typeface="Segoe UI" panose="020B0502040204020203" pitchFamily="34" charset="0"/>
            </a:endParaRPr>
          </a:p>
        </p:txBody>
      </p:sp>
      <p:pic>
        <p:nvPicPr>
          <p:cNvPr id="7" name="Image 6">
            <a:extLst>
              <a:ext uri="{FF2B5EF4-FFF2-40B4-BE49-F238E27FC236}">
                <a16:creationId xmlns:a16="http://schemas.microsoft.com/office/drawing/2014/main" id="{D37E91AE-1599-0FDF-414B-D48E189FB43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86105"/>
            <a:ext cx="1550110" cy="853309"/>
          </a:xfrm>
          <a:prstGeom prst="rect">
            <a:avLst/>
          </a:prstGeom>
        </p:spPr>
      </p:pic>
      <p:sp>
        <p:nvSpPr>
          <p:cNvPr id="4" name="ZoneTexte 3">
            <a:extLst>
              <a:ext uri="{FF2B5EF4-FFF2-40B4-BE49-F238E27FC236}">
                <a16:creationId xmlns:a16="http://schemas.microsoft.com/office/drawing/2014/main" id="{A59FB29F-EC55-8693-28AB-EE62EB3950E1}"/>
              </a:ext>
            </a:extLst>
          </p:cNvPr>
          <p:cNvSpPr txBox="1"/>
          <p:nvPr/>
        </p:nvSpPr>
        <p:spPr>
          <a:xfrm>
            <a:off x="1901592" y="5439032"/>
            <a:ext cx="4484281" cy="1785104"/>
          </a:xfrm>
          <a:prstGeom prst="rect">
            <a:avLst/>
          </a:prstGeom>
          <a:noFill/>
        </p:spPr>
        <p:txBody>
          <a:bodyPr wrap="square">
            <a:spAutoFit/>
          </a:bodyPr>
          <a:lstStyle/>
          <a:p>
            <a:pPr marR="5080" algn="just"/>
            <a:r>
              <a:rPr lang="fr-FR" sz="1100" dirty="0">
                <a:solidFill>
                  <a:srgbClr val="193C6C"/>
                </a:solidFill>
                <a:latin typeface="Aptos" panose="020B0004020202020204" pitchFamily="34" charset="0"/>
                <a:cs typeface="Arial" panose="020B0604020202020204" pitchFamily="34" charset="0"/>
              </a:rPr>
              <a:t>« </a:t>
            </a:r>
            <a:r>
              <a:rPr lang="fr-FR" sz="1100" i="1" dirty="0">
                <a:solidFill>
                  <a:srgbClr val="193C6C"/>
                </a:solidFill>
                <a:latin typeface="Aptos" panose="020B0004020202020204" pitchFamily="34" charset="0"/>
                <a:cs typeface="Arial" panose="020B0604020202020204" pitchFamily="34" charset="0"/>
              </a:rPr>
              <a:t>Ce plan de financement vient soutenir la volonté de Ramery de construire des solutions durables, innovantes et performantes, au service de nos clients publics et privés, et de contribuer activement aux grandes transitions environnementales et </a:t>
            </a:r>
            <a:r>
              <a:rPr lang="fr-FR" sz="1100" i="1" dirty="0">
                <a:solidFill>
                  <a:srgbClr val="002060"/>
                </a:solidFill>
                <a:latin typeface="Aptos" panose="020B0004020202020204" pitchFamily="34" charset="0"/>
                <a:cs typeface="Arial" panose="020B0604020202020204" pitchFamily="34" charset="0"/>
              </a:rPr>
              <a:t>énergétiques des territoires</a:t>
            </a:r>
            <a:r>
              <a:rPr lang="fr-FR" sz="1100" i="1" dirty="0">
                <a:solidFill>
                  <a:srgbClr val="193C6C"/>
                </a:solidFill>
                <a:latin typeface="Aptos" panose="020B0004020202020204" pitchFamily="34" charset="0"/>
                <a:cs typeface="Arial" panose="020B0604020202020204" pitchFamily="34" charset="0"/>
              </a:rPr>
              <a:t>. Il constitue un levier structurant pour la mise en œuvre de notre stratégie 2032. Il nous permet d’accompagner sereinement la montée en puissance de nos nouvelles activités et de poursuivre notre trajectoire de croissance durable, tout en conservant notre indépendance et notre culture d’entreprise familiale</a:t>
            </a:r>
            <a:r>
              <a:rPr lang="fr-FR" sz="1100" dirty="0">
                <a:solidFill>
                  <a:srgbClr val="193C6C"/>
                </a:solidFill>
                <a:latin typeface="Aptos" panose="020B0004020202020204" pitchFamily="34" charset="0"/>
                <a:cs typeface="Arial" panose="020B0604020202020204" pitchFamily="34" charset="0"/>
              </a:rPr>
              <a:t>. »</a:t>
            </a:r>
          </a:p>
          <a:p>
            <a:pPr marR="5080" algn="r"/>
            <a:r>
              <a:rPr lang="fr-FR" sz="1100" dirty="0">
                <a:solidFill>
                  <a:srgbClr val="193C6C"/>
                </a:solidFill>
                <a:latin typeface="Aptos" panose="020B0004020202020204" pitchFamily="34" charset="0"/>
                <a:cs typeface="Arial" panose="020B0604020202020204" pitchFamily="34" charset="0"/>
              </a:rPr>
              <a:t>Matthieu RAMERY - Président</a:t>
            </a:r>
          </a:p>
        </p:txBody>
      </p:sp>
      <p:sp>
        <p:nvSpPr>
          <p:cNvPr id="9" name="object 7">
            <a:extLst>
              <a:ext uri="{FF2B5EF4-FFF2-40B4-BE49-F238E27FC236}">
                <a16:creationId xmlns:a16="http://schemas.microsoft.com/office/drawing/2014/main" id="{0EDE3DA3-669F-5503-1A09-A5ED583086A6}"/>
              </a:ext>
            </a:extLst>
          </p:cNvPr>
          <p:cNvSpPr txBox="1"/>
          <p:nvPr/>
        </p:nvSpPr>
        <p:spPr>
          <a:xfrm>
            <a:off x="778213" y="7833834"/>
            <a:ext cx="5672511" cy="1154034"/>
          </a:xfrm>
          <a:prstGeom prst="rect">
            <a:avLst/>
          </a:prstGeom>
        </p:spPr>
        <p:txBody>
          <a:bodyPr vert="horz" wrap="square" lIns="0" tIns="0" rIns="0" bIns="0" rtlCol="0">
            <a:spAutoFit/>
          </a:bodyPr>
          <a:lstStyle/>
          <a:p>
            <a:pPr marR="5080" algn="just">
              <a:lnSpc>
                <a:spcPct val="103299"/>
              </a:lnSpc>
            </a:pPr>
            <a:r>
              <a:rPr lang="fr-FR" sz="1050" b="1" dirty="0">
                <a:solidFill>
                  <a:srgbClr val="193C6C"/>
                </a:solidFill>
                <a:latin typeface="Arial" panose="020B0604020202020204" pitchFamily="34" charset="0"/>
                <a:cs typeface="Arial" panose="020B0604020202020204" pitchFamily="34" charset="0"/>
              </a:rPr>
              <a:t>A propos de </a:t>
            </a:r>
            <a:r>
              <a:rPr lang="fr-FR" sz="1050" b="1" dirty="0" err="1">
                <a:solidFill>
                  <a:srgbClr val="193C6C"/>
                </a:solidFill>
                <a:latin typeface="Arial" panose="020B0604020202020204" pitchFamily="34" charset="0"/>
                <a:cs typeface="Arial" panose="020B0604020202020204" pitchFamily="34" charset="0"/>
              </a:rPr>
              <a:t>Ramery</a:t>
            </a:r>
            <a:endParaRPr lang="fr-FR" sz="1050" b="1" dirty="0">
              <a:solidFill>
                <a:srgbClr val="193C6C"/>
              </a:solidFill>
              <a:latin typeface="Arial" panose="020B0604020202020204" pitchFamily="34" charset="0"/>
              <a:cs typeface="Arial" panose="020B0604020202020204" pitchFamily="34" charset="0"/>
            </a:endParaRPr>
          </a:p>
          <a:p>
            <a:pPr marR="5080" algn="just">
              <a:lnSpc>
                <a:spcPct val="103299"/>
              </a:lnSpc>
            </a:pPr>
            <a:r>
              <a:rPr lang="fr-FR" sz="1050" dirty="0" err="1">
                <a:solidFill>
                  <a:srgbClr val="1E3E6E"/>
                </a:solidFill>
                <a:latin typeface="Segoe UI" panose="020B0502040204020203" pitchFamily="34" charset="0"/>
                <a:cs typeface="Segoe UI" panose="020B0502040204020203" pitchFamily="34" charset="0"/>
              </a:rPr>
              <a:t>Ramery</a:t>
            </a:r>
            <a:r>
              <a:rPr lang="fr-FR" sz="1050" dirty="0">
                <a:solidFill>
                  <a:srgbClr val="1E3E6E"/>
                </a:solidFill>
                <a:latin typeface="Segoe UI" panose="020B0502040204020203" pitchFamily="34" charset="0"/>
                <a:cs typeface="Segoe UI" panose="020B0502040204020203" pitchFamily="34" charset="0"/>
              </a:rPr>
              <a:t> est une entreprise familiale et indépendante. Depuis sa création en 1972, elle s’est développée dans les métiers de la promotion-construction, du bâtiment et des travaux publics, de l’ingénierie, de l’économie circulaire et de la production d’énergies renouvelables. Au travers de ses 70 agences implantées en France et de ses 3 000 collaborateurs, elle se positionne comme un opérateur de cadres de vie durables et performants, pour ses clients publics et privés. En 2025, elle affiche un chiffre d’affaires de 700 millions d’euros.</a:t>
            </a:r>
          </a:p>
        </p:txBody>
      </p:sp>
      <p:sp>
        <p:nvSpPr>
          <p:cNvPr id="11" name="object 7">
            <a:extLst>
              <a:ext uri="{FF2B5EF4-FFF2-40B4-BE49-F238E27FC236}">
                <a16:creationId xmlns:a16="http://schemas.microsoft.com/office/drawing/2014/main" id="{334874F4-13E5-6F3E-CAB0-54F3E8944A77}"/>
              </a:ext>
            </a:extLst>
          </p:cNvPr>
          <p:cNvSpPr txBox="1"/>
          <p:nvPr/>
        </p:nvSpPr>
        <p:spPr>
          <a:xfrm>
            <a:off x="533400" y="9492124"/>
            <a:ext cx="5917324" cy="155492"/>
          </a:xfrm>
          <a:prstGeom prst="rect">
            <a:avLst/>
          </a:prstGeom>
        </p:spPr>
        <p:txBody>
          <a:bodyPr vert="horz" wrap="square" lIns="0" tIns="0" rIns="0" bIns="0" rtlCol="0">
            <a:spAutoFit/>
          </a:bodyPr>
          <a:lstStyle/>
          <a:p>
            <a:pPr marR="5080" algn="ctr">
              <a:lnSpc>
                <a:spcPct val="103299"/>
              </a:lnSpc>
            </a:pPr>
            <a:r>
              <a:rPr lang="fr-FR" sz="1050" b="1" dirty="0">
                <a:solidFill>
                  <a:srgbClr val="193C6C"/>
                </a:solidFill>
                <a:latin typeface="Arial" panose="020B0604020202020204" pitchFamily="34" charset="0"/>
                <a:cs typeface="Arial" panose="020B0604020202020204" pitchFamily="34" charset="0"/>
              </a:rPr>
              <a:t>Contact Presse </a:t>
            </a:r>
            <a:r>
              <a:rPr lang="fr-FR" sz="1050" dirty="0">
                <a:solidFill>
                  <a:srgbClr val="193C6C"/>
                </a:solidFill>
                <a:latin typeface="Arial" panose="020B0604020202020204" pitchFamily="34" charset="0"/>
                <a:cs typeface="Arial" panose="020B0604020202020204" pitchFamily="34" charset="0"/>
              </a:rPr>
              <a:t>: Véronique </a:t>
            </a:r>
            <a:r>
              <a:rPr lang="fr-FR" sz="1050" dirty="0" err="1">
                <a:solidFill>
                  <a:srgbClr val="193C6C"/>
                </a:solidFill>
                <a:latin typeface="Arial" panose="020B0604020202020204" pitchFamily="34" charset="0"/>
                <a:cs typeface="Arial" panose="020B0604020202020204" pitchFamily="34" charset="0"/>
              </a:rPr>
              <a:t>Rétaux</a:t>
            </a:r>
            <a:r>
              <a:rPr lang="fr-FR" sz="1050" dirty="0">
                <a:solidFill>
                  <a:srgbClr val="193C6C"/>
                </a:solidFill>
                <a:latin typeface="Arial" panose="020B0604020202020204" pitchFamily="34" charset="0"/>
                <a:cs typeface="Arial" panose="020B0604020202020204" pitchFamily="34" charset="0"/>
              </a:rPr>
              <a:t> - 06 30 07 93 35  - vretaux@presse-cie.com</a:t>
            </a:r>
          </a:p>
        </p:txBody>
      </p:sp>
    </p:spTree>
    <p:extLst>
      <p:ext uri="{BB962C8B-B14F-4D97-AF65-F5344CB8AC3E}">
        <p14:creationId xmlns:p14="http://schemas.microsoft.com/office/powerpoint/2010/main" val="4211822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A005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0f01c1d-2d62-405b-a4d7-772119705578" xsi:nil="true"/>
    <lcf76f155ced4ddcb4097134ff3c332f xmlns="9e554fd1-c7b0-43cf-bb30-a980c25487de">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34B67A71529C14296F23553B312E155" ma:contentTypeVersion="14" ma:contentTypeDescription="Crée un document." ma:contentTypeScope="" ma:versionID="5163fb1604b0652f21e62c709f8fa060">
  <xsd:schema xmlns:xsd="http://www.w3.org/2001/XMLSchema" xmlns:xs="http://www.w3.org/2001/XMLSchema" xmlns:p="http://schemas.microsoft.com/office/2006/metadata/properties" xmlns:ns2="9e554fd1-c7b0-43cf-bb30-a980c25487de" xmlns:ns3="c0f01c1d-2d62-405b-a4d7-772119705578" targetNamespace="http://schemas.microsoft.com/office/2006/metadata/properties" ma:root="true" ma:fieldsID="1d2e5061f1422f3c2a1f87e3bfbe21cc" ns2:_="" ns3:_="">
    <xsd:import namespace="9e554fd1-c7b0-43cf-bb30-a980c25487de"/>
    <xsd:import namespace="c0f01c1d-2d62-405b-a4d7-77211970557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LengthInSeconds" minOccurs="0"/>
                <xsd:element ref="ns2:MediaServiceLocation"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554fd1-c7b0-43cf-bb30-a980c25487d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Balises d’images" ma:readOnly="false" ma:fieldId="{5cf76f15-5ced-4ddc-b409-7134ff3c332f}" ma:taxonomyMulti="true" ma:sspId="31333b4f-5a76-4cd2-8549-6f55f57179c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Location" ma:index="19" nillable="true" ma:displayName="Location" ma:indexed="true"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0f01c1d-2d62-405b-a4d7-772119705578"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7dc4d176-f6c2-4ef9-836c-1cf3c56fef5a}" ma:internalName="TaxCatchAll" ma:showField="CatchAllData" ma:web="c0f01c1d-2d62-405b-a4d7-77211970557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46919D4-C2AD-448C-B001-67A14A646D96}">
  <ds:schemaRefs>
    <ds:schemaRef ds:uri="http://purl.org/dc/terms/"/>
    <ds:schemaRef ds:uri="http://purl.org/dc/dcmitype/"/>
    <ds:schemaRef ds:uri="9e554fd1-c7b0-43cf-bb30-a980c25487de"/>
    <ds:schemaRef ds:uri="http://purl.org/dc/elements/1.1/"/>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c0f01c1d-2d62-405b-a4d7-772119705578"/>
    <ds:schemaRef ds:uri="http://www.w3.org/XML/1998/namespace"/>
  </ds:schemaRefs>
</ds:datastoreItem>
</file>

<file path=customXml/itemProps2.xml><?xml version="1.0" encoding="utf-8"?>
<ds:datastoreItem xmlns:ds="http://schemas.openxmlformats.org/officeDocument/2006/customXml" ds:itemID="{9D2D9157-8126-4D71-9706-9F7E652188FB}">
  <ds:schemaRefs>
    <ds:schemaRef ds:uri="http://schemas.microsoft.com/sharepoint/v3/contenttype/forms"/>
  </ds:schemaRefs>
</ds:datastoreItem>
</file>

<file path=customXml/itemProps3.xml><?xml version="1.0" encoding="utf-8"?>
<ds:datastoreItem xmlns:ds="http://schemas.openxmlformats.org/officeDocument/2006/customXml" ds:itemID="{7FDDF454-410F-42A6-8A82-AB5BDA8F38D5}">
  <ds:schemaRefs>
    <ds:schemaRef ds:uri="9e554fd1-c7b0-43cf-bb30-a980c25487de"/>
    <ds:schemaRef ds:uri="c0f01c1d-2d62-405b-a4d7-77211970557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149</TotalTime>
  <Words>426</Words>
  <Application>Microsoft Office PowerPoint</Application>
  <PresentationFormat>Format A4 (210 x 297 mm)</PresentationFormat>
  <Paragraphs>17</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Aptos</vt:lpstr>
      <vt:lpstr>Arial</vt:lpstr>
      <vt:lpstr>Calibri</vt:lpstr>
      <vt:lpstr>Segoe UI</vt:lpstr>
      <vt:lpstr>Office Theme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20160628 - Ramery TP - CP RD 1016</dc:title>
  <dc:creator>vretaux</dc:creator>
  <cp:keywords>DAB3bPAmwfs</cp:keywords>
  <cp:lastModifiedBy>Véronique Retaux</cp:lastModifiedBy>
  <cp:revision>14</cp:revision>
  <cp:lastPrinted>2026-01-26T08:37:57Z</cp:lastPrinted>
  <dcterms:created xsi:type="dcterms:W3CDTF">2016-11-23T19:02:10Z</dcterms:created>
  <dcterms:modified xsi:type="dcterms:W3CDTF">2026-01-26T10:38:13Z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2016-07-05T00:00:00Z</vt:filetime>
  </property>
  <property fmtid="{D5CDD505-2E9C-101B-9397-08002B2CF9AE}" pid="3" name="Creator">
    <vt:lpwstr>Canva</vt:lpwstr>
  </property>
  <property fmtid="{D5CDD505-2E9C-101B-9397-08002B2CF9AE}" pid="4" name="LastSaved">
    <vt:filetime>2016-11-23T00:00:00Z</vt:filetime>
  </property>
  <property fmtid="{D5CDD505-2E9C-101B-9397-08002B2CF9AE}" pid="5" name="ContentTypeId">
    <vt:lpwstr>0x010100434B67A71529C14296F23553B312E155</vt:lpwstr>
  </property>
  <property fmtid="{D5CDD505-2E9C-101B-9397-08002B2CF9AE}" pid="6" name="MediaServiceImageTags">
    <vt:lpwstr/>
  </property>
</Properties>
</file>